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A902DA7-73A1-4251-8F1F-3681D046176A}">
  <a:tblStyle styleId="{BA902DA7-73A1-4251-8F1F-3681D046176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D28E8112-C464-48E7-A4A6-9A477647341E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" name="Google Shape;3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4aa3f1b_0_3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4aa3f1b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4aa3f1b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4aa3f1b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4aa3f1b_0_2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24aa3f1b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affbbba78c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affbbba78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affbbba78c_0_4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affbbba78c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affbbba78c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affbbba78c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affbbba78c_0_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affbbba78c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993c725_0_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993c725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30e815748_2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30e815748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59f7d7b562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59f7d7b56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0" y="0"/>
            <a:ext cx="9144000" cy="4691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" name="Google Shape;10;p2"/>
          <p:cNvCxnSpPr/>
          <p:nvPr/>
        </p:nvCxnSpPr>
        <p:spPr>
          <a:xfrm>
            <a:off x="0" y="4662140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0000">
                <a:alpha val="1490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685800" y="2490375"/>
            <a:ext cx="7772400" cy="2198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b="1" i="0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b="1" i="0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b="1" i="0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b="1" i="0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b="1" i="0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b="1" i="0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b="1" i="0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b="1" i="0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b="1" i="0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685800" y="4836036"/>
            <a:ext cx="7772400" cy="10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0" y="0"/>
            <a:ext cx="9144000" cy="15330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5" name="Google Shape;15;p3"/>
          <p:cNvCxnSpPr/>
          <p:nvPr/>
        </p:nvCxnSpPr>
        <p:spPr>
          <a:xfrm>
            <a:off x="0" y="1503834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0000">
                <a:alpha val="1490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0"/>
            <a:ext cx="9144000" cy="1533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0" name="Google Shape;20;p4"/>
          <p:cNvCxnSpPr/>
          <p:nvPr/>
        </p:nvCxnSpPr>
        <p:spPr>
          <a:xfrm>
            <a:off x="0" y="1503834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0000">
                <a:alpha val="1490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" name="Google Shape;21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23" name="Google Shape;23;p4"/>
          <p:cNvSpPr txBox="1"/>
          <p:nvPr>
            <p:ph idx="2" type="body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>
            <a:off x="0" y="0"/>
            <a:ext cx="9144000" cy="15330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6" name="Google Shape;26;p5"/>
          <p:cNvCxnSpPr/>
          <p:nvPr/>
        </p:nvCxnSpPr>
        <p:spPr>
          <a:xfrm>
            <a:off x="0" y="1503834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0000">
                <a:alpha val="1490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sz="1800">
                <a:solidFill>
                  <a:schemeClr val="dk2"/>
                </a:solidFill>
              </a:defRPr>
            </a:lvl1pPr>
            <a:lvl2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○"/>
              <a:defRPr b="0" sz="1800">
                <a:solidFill>
                  <a:schemeClr val="dk2"/>
                </a:solidFill>
              </a:defRPr>
            </a:lvl2pPr>
            <a:lvl3pPr indent="-34290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■"/>
              <a:defRPr b="0" sz="1800">
                <a:solidFill>
                  <a:schemeClr val="dk2"/>
                </a:solidFill>
              </a:defRPr>
            </a:lvl3pPr>
            <a:lvl4pPr indent="-342900" lvl="3" marL="1828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sz="1800">
                <a:solidFill>
                  <a:schemeClr val="dk2"/>
                </a:solidFill>
              </a:defRPr>
            </a:lvl4pPr>
            <a:lvl5pPr indent="-342900" lvl="4" marL="2286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○"/>
              <a:defRPr b="0" sz="1800">
                <a:solidFill>
                  <a:schemeClr val="dk2"/>
                </a:solidFill>
              </a:defRPr>
            </a:lvl5pPr>
            <a:lvl6pPr indent="-342900" lvl="5" marL="2743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■"/>
              <a:defRPr b="0" sz="1800">
                <a:solidFill>
                  <a:schemeClr val="dk2"/>
                </a:solidFill>
              </a:defRPr>
            </a:lvl6pPr>
            <a:lvl7pPr indent="-342900" lvl="6" marL="3200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sz="1800">
                <a:solidFill>
                  <a:schemeClr val="dk2"/>
                </a:solidFill>
              </a:defRPr>
            </a:lvl7pPr>
            <a:lvl8pPr indent="-342900" lvl="7" marL="3657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○"/>
              <a:defRPr b="0" sz="1800">
                <a:solidFill>
                  <a:schemeClr val="dk2"/>
                </a:solidFill>
              </a:defRPr>
            </a:lvl8pPr>
            <a:lvl9pPr indent="-342900" lvl="8" marL="4114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■"/>
              <a:defRPr b="0"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0" name="Google Shape;30;p6"/>
          <p:cNvSpPr/>
          <p:nvPr/>
        </p:nvSpPr>
        <p:spPr>
          <a:xfrm>
            <a:off x="4274" y="0"/>
            <a:ext cx="9144000" cy="58752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1" name="Google Shape;31;p6"/>
          <p:cNvCxnSpPr/>
          <p:nvPr/>
        </p:nvCxnSpPr>
        <p:spPr>
          <a:xfrm>
            <a:off x="0" y="5845828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0000">
                <a:alpha val="1490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dk2"/>
        </a:solid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●"/>
              <a:defRPr b="0" i="0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fulbi.fr/" TargetMode="External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aulb.fr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ctrTitle"/>
          </p:nvPr>
        </p:nvSpPr>
        <p:spPr>
          <a:xfrm>
            <a:off x="685800" y="2490375"/>
            <a:ext cx="7772400" cy="2198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AULB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4800"/>
              <a:t>Assemblée générale </a:t>
            </a:r>
            <a:r>
              <a:rPr lang="fr" sz="4800"/>
              <a:t>2020</a:t>
            </a:r>
            <a:endParaRPr sz="4800"/>
          </a:p>
        </p:txBody>
      </p:sp>
      <p:sp>
        <p:nvSpPr>
          <p:cNvPr id="38" name="Google Shape;38;p8"/>
          <p:cNvSpPr txBox="1"/>
          <p:nvPr/>
        </p:nvSpPr>
        <p:spPr>
          <a:xfrm>
            <a:off x="4840375" y="6175975"/>
            <a:ext cx="4073100" cy="4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/>
              <a:t>Paris - Mardi 8 décembre 2020</a:t>
            </a:r>
            <a:endParaRPr sz="1800"/>
          </a:p>
        </p:txBody>
      </p:sp>
      <p:pic>
        <p:nvPicPr>
          <p:cNvPr descr="siteon0-efd72.png" id="39" name="Google Shape;39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2017100" cy="779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/>
          <p:nvPr>
            <p:ph type="title"/>
          </p:nvPr>
        </p:nvSpPr>
        <p:spPr>
          <a:xfrm>
            <a:off x="1608201" y="274638"/>
            <a:ext cx="70785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" sz="3000"/>
              <a:t>Assemblée générale 2020</a:t>
            </a:r>
            <a:endParaRPr sz="3000"/>
          </a:p>
        </p:txBody>
      </p:sp>
      <p:sp>
        <p:nvSpPr>
          <p:cNvPr id="108" name="Google Shape;108;p17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fr">
                <a:solidFill>
                  <a:srgbClr val="3C78D8"/>
                </a:solidFill>
              </a:rPr>
              <a:t>Relations avec BiblioMondo </a:t>
            </a:r>
            <a:br>
              <a:rPr lang="fr">
                <a:solidFill>
                  <a:srgbClr val="3C78D8"/>
                </a:solidFill>
              </a:rPr>
            </a:br>
            <a:r>
              <a:rPr lang="fr">
                <a:solidFill>
                  <a:srgbClr val="3C78D8"/>
                </a:solidFill>
              </a:rPr>
              <a:t>suite aux demandes exprimées en 2019/2020</a:t>
            </a:r>
            <a:br>
              <a:rPr lang="fr">
                <a:solidFill>
                  <a:srgbClr val="3C78D8"/>
                </a:solidFill>
              </a:rPr>
            </a:br>
            <a:endParaRPr>
              <a:solidFill>
                <a:srgbClr val="3C78D8"/>
              </a:solidFill>
            </a:endParaRPr>
          </a:p>
          <a:p>
            <a:pPr indent="-342900" lvl="0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</a:pPr>
            <a:r>
              <a:rPr lang="fr" sz="1800"/>
              <a:t>Nouvelles versions des produits : documentation sur les contenus</a:t>
            </a:r>
            <a:br>
              <a:rPr lang="fr" sz="1800"/>
            </a:br>
            <a:r>
              <a:rPr lang="fr" sz="1800"/>
              <a:t>et dates de mise à disposition : peu d’information directe</a:t>
            </a:r>
            <a:br>
              <a:rPr lang="fr" sz="1800"/>
            </a:br>
            <a:endParaRPr sz="1800"/>
          </a:p>
          <a:p>
            <a:pPr indent="-34290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 sz="1800"/>
              <a:t>Nouvelles fonctionnalités : documentation, dates et conditions </a:t>
            </a:r>
            <a:br>
              <a:rPr lang="fr" sz="1800"/>
            </a:br>
            <a:r>
              <a:rPr lang="fr" sz="1800"/>
              <a:t>de mise à disposition</a:t>
            </a:r>
            <a:endParaRPr sz="18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➢"/>
            </a:pPr>
            <a:r>
              <a:rPr lang="fr" sz="1600"/>
              <a:t>Nouvelles versions régulières de Portfolio, envoi de note de version et mise en ligne sur le site de support </a:t>
            </a:r>
            <a:r>
              <a:rPr i="1" lang="fr" sz="1600"/>
              <a:t>InTime</a:t>
            </a:r>
            <a:r>
              <a:rPr lang="fr" sz="1600"/>
              <a:t> dans le projet </a:t>
            </a:r>
            <a:r>
              <a:rPr i="1" lang="fr" sz="1600"/>
              <a:t>Documentation</a:t>
            </a:r>
            <a:r>
              <a:rPr lang="fr" sz="1600"/>
              <a:t>, information sur le site AULB via le forum et la mise en ligne de ces documents si absent d’InTime.</a:t>
            </a:r>
            <a:endParaRPr sz="1600"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600"/>
              <a:t>Pour les autres produits moins de visibilité</a:t>
            </a:r>
            <a:endParaRPr sz="1600"/>
          </a:p>
          <a:p>
            <a:pPr indent="-342900" lvl="0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●"/>
            </a:pPr>
            <a:r>
              <a:rPr lang="fr" sz="1800"/>
              <a:t>Suivi des dysfonctionnements et site de support : </a:t>
            </a:r>
            <a:endParaRPr sz="1800"/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➢"/>
            </a:pPr>
            <a:r>
              <a:rPr lang="fr" sz="1600"/>
              <a:t>via le forum du site de l’association.</a:t>
            </a:r>
            <a:endParaRPr sz="1600"/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pic>
        <p:nvPicPr>
          <p:cNvPr descr="siteon0-efd72.png" id="109" name="Google Shape;10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4025" y="280625"/>
            <a:ext cx="1353850" cy="52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/>
          <p:nvPr>
            <p:ph type="title"/>
          </p:nvPr>
        </p:nvSpPr>
        <p:spPr>
          <a:xfrm>
            <a:off x="1608201" y="274638"/>
            <a:ext cx="70785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" sz="3000"/>
              <a:t>Assemblée générale 2020</a:t>
            </a:r>
            <a:endParaRPr sz="3000"/>
          </a:p>
        </p:txBody>
      </p:sp>
      <p:sp>
        <p:nvSpPr>
          <p:cNvPr id="115" name="Google Shape;115;p18"/>
          <p:cNvSpPr txBox="1"/>
          <p:nvPr>
            <p:ph idx="1" type="body"/>
          </p:nvPr>
        </p:nvSpPr>
        <p:spPr>
          <a:xfrm>
            <a:off x="1045000" y="2162825"/>
            <a:ext cx="7641900" cy="440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fr">
                <a:solidFill>
                  <a:srgbClr val="3C78D8"/>
                </a:solidFill>
              </a:rPr>
              <a:t>Échanges d’expériences</a:t>
            </a:r>
            <a:endParaRPr>
              <a:solidFill>
                <a:srgbClr val="3C78D8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C78D8"/>
              </a:solidFill>
            </a:endParaRPr>
          </a:p>
          <a:p>
            <a:pPr indent="-419100" lvl="0" marL="137160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fr"/>
              <a:t>Portfolio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19100" lvl="0" marL="13716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fr"/>
              <a:t>InMédia</a:t>
            </a:r>
            <a:br>
              <a:rPr lang="fr"/>
            </a:br>
            <a:endParaRPr/>
          </a:p>
          <a:p>
            <a:pPr indent="-419100" lvl="0" marL="13716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fr"/>
              <a:t>Mondo PC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C78D8"/>
              </a:solidFill>
            </a:endParaRPr>
          </a:p>
        </p:txBody>
      </p:sp>
      <p:pic>
        <p:nvPicPr>
          <p:cNvPr descr="siteon0-efd72.png" id="116" name="Google Shape;11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4025" y="280625"/>
            <a:ext cx="1353850" cy="52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 txBox="1"/>
          <p:nvPr>
            <p:ph type="title"/>
          </p:nvPr>
        </p:nvSpPr>
        <p:spPr>
          <a:xfrm>
            <a:off x="1608201" y="274638"/>
            <a:ext cx="70785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" sz="3000"/>
              <a:t>Assemblée générale 2020</a:t>
            </a:r>
            <a:endParaRPr sz="3000"/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fr"/>
              <a:t>Rapport moral et d'activité</a:t>
            </a:r>
            <a:br>
              <a:rPr lang="fr"/>
            </a:br>
            <a:endParaRPr>
              <a:solidFill>
                <a:srgbClr val="3C78D8"/>
              </a:solidFill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C78D8"/>
              </a:solidFill>
            </a:endParaRPr>
          </a:p>
          <a:p>
            <a:pPr indent="-381000" lvl="1" marL="914400" rtl="0" algn="l">
              <a:spcBef>
                <a:spcPts val="480"/>
              </a:spcBef>
              <a:spcAft>
                <a:spcPts val="0"/>
              </a:spcAft>
              <a:buSzPts val="2400"/>
              <a:buChar char="○"/>
            </a:pPr>
            <a:r>
              <a:rPr lang="fr">
                <a:solidFill>
                  <a:srgbClr val="3C78D8"/>
                </a:solidFill>
              </a:rPr>
              <a:t>Réunion du bureau le 17/09/2019 et 7/05/2020</a:t>
            </a:r>
            <a:endParaRPr>
              <a:solidFill>
                <a:srgbClr val="3C78D8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fr">
                <a:solidFill>
                  <a:srgbClr val="3C78D8"/>
                </a:solidFill>
              </a:rPr>
              <a:t>Participation aux travaux de la </a:t>
            </a:r>
            <a:r>
              <a:rPr lang="fr" u="sng">
                <a:solidFill>
                  <a:schemeClr val="hlink"/>
                </a:solidFill>
                <a:hlinkClick r:id="rId3"/>
              </a:rPr>
              <a:t>FULBI</a:t>
            </a:r>
            <a:br>
              <a:rPr lang="fr">
                <a:solidFill>
                  <a:srgbClr val="3C78D8"/>
                </a:solidFill>
              </a:rPr>
            </a:br>
            <a:endParaRPr>
              <a:solidFill>
                <a:srgbClr val="3C78D8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Clr>
                <a:srgbClr val="3C78D8"/>
              </a:buClr>
              <a:buSzPts val="2400"/>
              <a:buChar char="○"/>
            </a:pPr>
            <a:r>
              <a:rPr lang="fr">
                <a:solidFill>
                  <a:srgbClr val="3C78D8"/>
                </a:solidFill>
              </a:rPr>
              <a:t>Vote sur le rapport moral et d’activité</a:t>
            </a:r>
            <a:endParaRPr>
              <a:solidFill>
                <a:srgbClr val="3C78D8"/>
              </a:solidFill>
            </a:endParaRPr>
          </a:p>
        </p:txBody>
      </p:sp>
      <p:pic>
        <p:nvPicPr>
          <p:cNvPr descr="siteon0-efd72.png" id="46" name="Google Shape;46;p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4025" y="280625"/>
            <a:ext cx="1353850" cy="52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type="title"/>
          </p:nvPr>
        </p:nvSpPr>
        <p:spPr>
          <a:xfrm>
            <a:off x="1608201" y="274638"/>
            <a:ext cx="70785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" sz="3000"/>
              <a:t>Assemblée générale 2020</a:t>
            </a:r>
            <a:endParaRPr sz="3000"/>
          </a:p>
        </p:txBody>
      </p:sp>
      <p:sp>
        <p:nvSpPr>
          <p:cNvPr id="52" name="Google Shape;52;p10"/>
          <p:cNvSpPr txBox="1"/>
          <p:nvPr>
            <p:ph idx="1" type="body"/>
          </p:nvPr>
        </p:nvSpPr>
        <p:spPr>
          <a:xfrm>
            <a:off x="457200" y="1600200"/>
            <a:ext cx="8229600" cy="7026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fr"/>
              <a:t>Rapport financier 	</a:t>
            </a:r>
            <a:r>
              <a:rPr b="1" lang="fr" sz="1800"/>
              <a:t>CCP</a:t>
            </a:r>
            <a:r>
              <a:rPr lang="fr"/>
              <a:t> </a:t>
            </a:r>
            <a:r>
              <a:rPr lang="fr" sz="1800">
                <a:solidFill>
                  <a:srgbClr val="FF0000"/>
                </a:solidFill>
              </a:rPr>
              <a:t>solde au 31/10/2020 = 1990.96 €</a:t>
            </a:r>
            <a:endParaRPr sz="18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graphicFrame>
        <p:nvGraphicFramePr>
          <p:cNvPr id="53" name="Google Shape;53;p10"/>
          <p:cNvGraphicFramePr/>
          <p:nvPr/>
        </p:nvGraphicFramePr>
        <p:xfrm>
          <a:off x="457200" y="236723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{BA902DA7-73A1-4251-8F1F-3681D046176A}</a:tableStyleId>
              </a:tblPr>
              <a:tblGrid>
                <a:gridCol w="3570825"/>
                <a:gridCol w="993000"/>
                <a:gridCol w="2598200"/>
                <a:gridCol w="1214775"/>
              </a:tblGrid>
              <a:tr h="408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Adhésions 2019 perçues après le 30/04/19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300.00 €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Assurance Maif 2019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196.77 €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1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fr">
                          <a:solidFill>
                            <a:schemeClr val="dk1"/>
                          </a:solidFill>
                        </a:rPr>
                        <a:t>Adhésions 2020 perçues au 31/10/20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>
                          <a:solidFill>
                            <a:schemeClr val="dk1"/>
                          </a:solidFill>
                        </a:rPr>
                        <a:t>32</a:t>
                      </a:r>
                      <a:r>
                        <a:rPr lang="fr"/>
                        <a:t>0.00 €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Frais bancaires (18 mois)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120</a:t>
                      </a:r>
                      <a:r>
                        <a:rPr lang="fr"/>
                        <a:t>.00 €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29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Virement DRFIP 12/2019 ? (2ème année)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120.00 €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>
                          <a:solidFill>
                            <a:schemeClr val="dk1"/>
                          </a:solidFill>
                        </a:rPr>
                        <a:t>Frais AG 2019 à Lyon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36</a:t>
                      </a:r>
                      <a:r>
                        <a:rPr lang="fr"/>
                        <a:t>.25 €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626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1&amp;1: hébergement + domaine aulb.fr + prolongation php5 112.44€+71.86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319.67 €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626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Adhésion FULBI 2019 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Adhésion FULBI 2020 (non versée)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200</a:t>
                      </a:r>
                      <a:r>
                        <a:rPr lang="fr"/>
                        <a:t>.00 €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52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/>
                        <a:t>Total des recettes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/>
                        <a:t>74</a:t>
                      </a:r>
                      <a:r>
                        <a:rPr b="1" lang="fr"/>
                        <a:t>0.00 €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/>
                        <a:t>Total des dépenses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/>
                        <a:t>872</a:t>
                      </a:r>
                      <a:r>
                        <a:rPr b="1" lang="fr"/>
                        <a:t>.69 €</a:t>
                      </a:r>
                      <a:endParaRPr b="1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54" name="Google Shape;54;p10"/>
          <p:cNvSpPr txBox="1"/>
          <p:nvPr/>
        </p:nvSpPr>
        <p:spPr>
          <a:xfrm>
            <a:off x="5606000" y="5698150"/>
            <a:ext cx="3228000" cy="90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fr" sz="1800">
                <a:solidFill>
                  <a:srgbClr val="3C78D8"/>
                </a:solidFill>
              </a:rPr>
              <a:t>Livret A </a:t>
            </a:r>
            <a:endParaRPr b="1" sz="1800">
              <a:solidFill>
                <a:srgbClr val="3C78D8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" sz="1800">
                <a:solidFill>
                  <a:srgbClr val="FF0000"/>
                </a:solidFill>
              </a:rPr>
              <a:t>solde au 31/10/20 = 3903.69€</a:t>
            </a:r>
            <a:endParaRPr sz="18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" sz="1800">
                <a:solidFill>
                  <a:srgbClr val="FF0000"/>
                </a:solidFill>
              </a:rPr>
              <a:t>Intérêts acquis 2019: +29.06€</a:t>
            </a:r>
            <a:endParaRPr sz="18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484025" y="5715050"/>
            <a:ext cx="49839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 sz="1800"/>
              <a:t>montant de la cotisation 2021:</a:t>
            </a:r>
            <a:endParaRPr sz="18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➔"/>
            </a:pPr>
            <a:r>
              <a:rPr lang="fr" sz="1600">
                <a:solidFill>
                  <a:schemeClr val="dk1"/>
                </a:solidFill>
              </a:rPr>
              <a:t>un seul produit BiblioMondo : 20 €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➔"/>
            </a:pPr>
            <a:r>
              <a:rPr lang="fr" sz="1600">
                <a:solidFill>
                  <a:schemeClr val="dk1"/>
                </a:solidFill>
              </a:rPr>
              <a:t>2 produits BiblioMondo et + : 50 €</a:t>
            </a:r>
            <a:endParaRPr sz="1600"/>
          </a:p>
        </p:txBody>
      </p:sp>
      <p:pic>
        <p:nvPicPr>
          <p:cNvPr descr="siteon0-efd72.png" id="56" name="Google Shape;56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4025" y="280625"/>
            <a:ext cx="1353850" cy="52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/>
          <p:nvPr>
            <p:ph type="title"/>
          </p:nvPr>
        </p:nvSpPr>
        <p:spPr>
          <a:xfrm>
            <a:off x="1608201" y="274638"/>
            <a:ext cx="70785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" sz="3000"/>
              <a:t>Assemblée générale 2020</a:t>
            </a:r>
            <a:endParaRPr sz="3000"/>
          </a:p>
        </p:txBody>
      </p:sp>
      <p:sp>
        <p:nvSpPr>
          <p:cNvPr id="62" name="Google Shape;62;p11"/>
          <p:cNvSpPr txBox="1"/>
          <p:nvPr>
            <p:ph idx="1" type="body"/>
          </p:nvPr>
        </p:nvSpPr>
        <p:spPr>
          <a:xfrm>
            <a:off x="457200" y="1600200"/>
            <a:ext cx="8229600" cy="44100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Char char="●"/>
            </a:pPr>
            <a:r>
              <a:rPr lang="fr" sz="1800"/>
              <a:t>Forte augmentation des frais bancaires: on passe de 15€/trimestre à 25€/trimestre sans consultation des comptes en ligne...</a:t>
            </a:r>
            <a:endParaRPr sz="600">
              <a:solidFill>
                <a:srgbClr val="FF0000"/>
              </a:solidFill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Char char="●"/>
            </a:pPr>
            <a:r>
              <a:rPr lang="fr" sz="1800"/>
              <a:t>Forte augmentation des frais pour le site internet, du fait du support spécifique</a:t>
            </a:r>
            <a:endParaRPr sz="1800"/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Char char="●"/>
            </a:pPr>
            <a:r>
              <a:rPr lang="fr" sz="1800"/>
              <a:t>Pas d’adhésion FULBI en 2020</a:t>
            </a:r>
            <a:endParaRPr sz="18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Char char="●"/>
            </a:pPr>
            <a:r>
              <a:rPr lang="fr" sz="1800"/>
              <a:t>Baisse des adhésions (année particulière)</a:t>
            </a:r>
            <a:endParaRPr sz="1800"/>
          </a:p>
        </p:txBody>
      </p:sp>
      <p:pic>
        <p:nvPicPr>
          <p:cNvPr descr="siteon0-efd72.png" id="63" name="Google Shape;63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4025" y="280625"/>
            <a:ext cx="1353850" cy="52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/>
          <p:nvPr>
            <p:ph type="title"/>
          </p:nvPr>
        </p:nvSpPr>
        <p:spPr>
          <a:xfrm>
            <a:off x="1608201" y="274638"/>
            <a:ext cx="70785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" sz="3000"/>
              <a:t>Assemblée générale 2020</a:t>
            </a:r>
            <a:endParaRPr sz="3000"/>
          </a:p>
        </p:txBody>
      </p:sp>
      <p:pic>
        <p:nvPicPr>
          <p:cNvPr descr="siteon0-efd72.png" id="69" name="Google Shape;69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4025" y="280625"/>
            <a:ext cx="1353850" cy="52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/>
        </p:nvSpPr>
        <p:spPr>
          <a:xfrm>
            <a:off x="250950" y="1444263"/>
            <a:ext cx="8642100" cy="3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900"/>
              <a:t>Récapitulatif des adhésions 1/2</a:t>
            </a:r>
            <a:endParaRPr b="1" sz="1900"/>
          </a:p>
        </p:txBody>
      </p:sp>
      <p:graphicFrame>
        <p:nvGraphicFramePr>
          <p:cNvPr id="71" name="Google Shape;71;p12"/>
          <p:cNvGraphicFramePr/>
          <p:nvPr/>
        </p:nvGraphicFramePr>
        <p:xfrm>
          <a:off x="952500" y="186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{D28E8112-C464-48E7-A4A6-9A477647341E}</a:tableStyleId>
              </a:tblPr>
              <a:tblGrid>
                <a:gridCol w="2413000"/>
                <a:gridCol w="2413000"/>
                <a:gridCol w="2413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/>
                        <a:t>Bibliothèques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/>
                        <a:t>Année 2019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/>
                        <a:t>Année 2020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Avignon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paiement en cours 50€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Lyon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Nantes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?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Sciences Po Paris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pas reçu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migré sous ALMA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D9D9D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Sénat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Lille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20€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Rueil Malmaison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Paris bib spé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?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Toulon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Nv SIGB en Janvier 2020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D9D9D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Marseille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BPI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?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/>
          <p:nvPr>
            <p:ph type="title"/>
          </p:nvPr>
        </p:nvSpPr>
        <p:spPr>
          <a:xfrm>
            <a:off x="1608201" y="274638"/>
            <a:ext cx="70785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" sz="3000"/>
              <a:t>Assemblée générale 2020</a:t>
            </a:r>
            <a:endParaRPr sz="3000"/>
          </a:p>
        </p:txBody>
      </p:sp>
      <p:pic>
        <p:nvPicPr>
          <p:cNvPr descr="siteon0-efd72.png" id="77" name="Google Shape;7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4025" y="280625"/>
            <a:ext cx="1353850" cy="52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3"/>
          <p:cNvSpPr txBox="1"/>
          <p:nvPr/>
        </p:nvSpPr>
        <p:spPr>
          <a:xfrm>
            <a:off x="250950" y="1444263"/>
            <a:ext cx="8642100" cy="3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900"/>
              <a:t>Récapitulatif des adhésions 2/2</a:t>
            </a:r>
            <a:endParaRPr b="1" sz="1900"/>
          </a:p>
        </p:txBody>
      </p:sp>
      <p:graphicFrame>
        <p:nvGraphicFramePr>
          <p:cNvPr id="79" name="Google Shape;79;p13"/>
          <p:cNvGraphicFramePr/>
          <p:nvPr/>
        </p:nvGraphicFramePr>
        <p:xfrm>
          <a:off x="952500" y="186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{D28E8112-C464-48E7-A4A6-9A477647341E}</a:tableStyleId>
              </a:tblPr>
              <a:tblGrid>
                <a:gridCol w="2413000"/>
                <a:gridCol w="2413000"/>
                <a:gridCol w="2413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/>
                        <a:t>Bibliothèques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/>
                        <a:t>Année 2019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/>
                        <a:t>Année 2020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Cannes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?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Chalon en champagne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Grenoble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Musée de l'Armée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50€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paiement en cours 20€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80" name="Google Shape;80;p13"/>
          <p:cNvSpPr txBox="1"/>
          <p:nvPr/>
        </p:nvSpPr>
        <p:spPr>
          <a:xfrm>
            <a:off x="898375" y="4542475"/>
            <a:ext cx="7288200" cy="8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Monaco et Guadeloupe: pas d’adhésion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/>
          <p:nvPr>
            <p:ph type="title"/>
          </p:nvPr>
        </p:nvSpPr>
        <p:spPr>
          <a:xfrm>
            <a:off x="1608201" y="274638"/>
            <a:ext cx="70785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" sz="3000"/>
              <a:t>Assemblée générale 2020</a:t>
            </a:r>
            <a:endParaRPr sz="3000"/>
          </a:p>
        </p:txBody>
      </p:sp>
      <p:sp>
        <p:nvSpPr>
          <p:cNvPr id="86" name="Google Shape;86;p14"/>
          <p:cNvSpPr txBox="1"/>
          <p:nvPr>
            <p:ph idx="1" type="body"/>
          </p:nvPr>
        </p:nvSpPr>
        <p:spPr>
          <a:xfrm>
            <a:off x="457200" y="1600200"/>
            <a:ext cx="8229600" cy="491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fr"/>
              <a:t>Renouvellement du conseil d’administration</a:t>
            </a:r>
            <a:br>
              <a:rPr lang="fr"/>
            </a:br>
            <a:endParaRPr sz="18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fr" sz="1800">
                <a:solidFill>
                  <a:srgbClr val="3C78D8"/>
                </a:solidFill>
              </a:rPr>
              <a:t>Rappel des membres du bureau</a:t>
            </a:r>
            <a:endParaRPr sz="1800">
              <a:solidFill>
                <a:srgbClr val="3C78D8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■"/>
            </a:pPr>
            <a:r>
              <a:rPr b="1" lang="fr" sz="1400"/>
              <a:t>Maxime Grèze</a:t>
            </a:r>
            <a:r>
              <a:rPr lang="fr" sz="1400"/>
              <a:t> - BS Ville de Paris </a:t>
            </a:r>
            <a:r>
              <a:rPr lang="fr" sz="1400">
                <a:solidFill>
                  <a:srgbClr val="000000"/>
                </a:solidFill>
              </a:rPr>
              <a:t>- Présidente</a:t>
            </a:r>
            <a:endParaRPr sz="1400">
              <a:solidFill>
                <a:srgbClr val="000000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■"/>
            </a:pPr>
            <a:r>
              <a:rPr b="1" lang="fr" sz="1400">
                <a:solidFill>
                  <a:srgbClr val="000000"/>
                </a:solidFill>
              </a:rPr>
              <a:t>Stanislas Jun</a:t>
            </a:r>
            <a:r>
              <a:rPr lang="fr" sz="1400">
                <a:solidFill>
                  <a:srgbClr val="000000"/>
                </a:solidFill>
              </a:rPr>
              <a:t> - Bibliothèque de Lille - Vice-président, mandataire FULBI</a:t>
            </a:r>
            <a:endParaRPr sz="1400">
              <a:solidFill>
                <a:srgbClr val="000000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■"/>
            </a:pPr>
            <a:r>
              <a:rPr b="1" lang="fr" sz="1400">
                <a:solidFill>
                  <a:srgbClr val="000000"/>
                </a:solidFill>
              </a:rPr>
              <a:t>Béatrice Branellec</a:t>
            </a:r>
            <a:r>
              <a:rPr lang="fr" sz="1400">
                <a:solidFill>
                  <a:srgbClr val="000000"/>
                </a:solidFill>
              </a:rPr>
              <a:t> - Médiathèques de Rueil-Malmaison - Secrétaire</a:t>
            </a:r>
            <a:endParaRPr sz="1400">
              <a:solidFill>
                <a:srgbClr val="000000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■"/>
            </a:pPr>
            <a:r>
              <a:rPr b="1" lang="fr" sz="1400">
                <a:solidFill>
                  <a:srgbClr val="000000"/>
                </a:solidFill>
              </a:rPr>
              <a:t>Marc Boilloux</a:t>
            </a:r>
            <a:r>
              <a:rPr lang="fr" sz="1400">
                <a:solidFill>
                  <a:srgbClr val="000000"/>
                </a:solidFill>
              </a:rPr>
              <a:t> - Bpi - Secrétaire-adjoint, référent site Internet</a:t>
            </a:r>
            <a:endParaRPr sz="1400"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■"/>
            </a:pPr>
            <a:r>
              <a:rPr b="1" lang="fr" sz="1400">
                <a:solidFill>
                  <a:srgbClr val="000000"/>
                </a:solidFill>
              </a:rPr>
              <a:t>Claudine Coquel</a:t>
            </a:r>
            <a:r>
              <a:rPr lang="fr" sz="1400">
                <a:solidFill>
                  <a:srgbClr val="000000"/>
                </a:solidFill>
              </a:rPr>
              <a:t> - BM de Lyon - Trésorière</a:t>
            </a:r>
            <a:endParaRPr sz="1400">
              <a:solidFill>
                <a:srgbClr val="000000"/>
              </a:solidFill>
            </a:endParaRPr>
          </a:p>
          <a:p>
            <a:pPr indent="-317500" lvl="2" marL="1371600" rtl="0" algn="l">
              <a:lnSpc>
                <a:spcPct val="129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■"/>
            </a:pPr>
            <a:r>
              <a:rPr b="1" lang="fr" sz="1400">
                <a:solidFill>
                  <a:srgbClr val="000000"/>
                </a:solidFill>
              </a:rPr>
              <a:t>Carole Frattini - </a:t>
            </a:r>
            <a:r>
              <a:rPr lang="fr" sz="1400">
                <a:solidFill>
                  <a:srgbClr val="000000"/>
                </a:solidFill>
              </a:rPr>
              <a:t>BM de Châlons-en-Champagne</a:t>
            </a:r>
            <a:endParaRPr sz="1400">
              <a:solidFill>
                <a:srgbClr val="000000"/>
              </a:solidFill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fr" sz="1800">
                <a:solidFill>
                  <a:srgbClr val="3C78D8"/>
                </a:solidFill>
              </a:rPr>
              <a:t>Ne se représente pas</a:t>
            </a:r>
            <a:endParaRPr sz="1800">
              <a:solidFill>
                <a:srgbClr val="3C78D8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 sz="14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 sz="1400"/>
          </a:p>
          <a:p>
            <a:pPr indent="-381000" lvl="1" marL="914400" rtl="0" algn="l">
              <a:spcBef>
                <a:spcPts val="480"/>
              </a:spcBef>
              <a:spcAft>
                <a:spcPts val="0"/>
              </a:spcAft>
              <a:buSzPts val="2400"/>
              <a:buChar char="○"/>
            </a:pPr>
            <a:r>
              <a:rPr lang="fr" sz="1800">
                <a:solidFill>
                  <a:srgbClr val="3C78D8"/>
                </a:solidFill>
              </a:rPr>
              <a:t>Appel à candidatures et vote</a:t>
            </a:r>
            <a:endParaRPr sz="1800">
              <a:solidFill>
                <a:srgbClr val="3C78D8"/>
              </a:solidFill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</a:endParaRPr>
          </a:p>
        </p:txBody>
      </p:sp>
      <p:pic>
        <p:nvPicPr>
          <p:cNvPr descr="siteon0-efd72.png" id="87" name="Google Shape;8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4025" y="280625"/>
            <a:ext cx="1353850" cy="52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 txBox="1"/>
          <p:nvPr>
            <p:ph type="title"/>
          </p:nvPr>
        </p:nvSpPr>
        <p:spPr>
          <a:xfrm>
            <a:off x="1608201" y="274638"/>
            <a:ext cx="70785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" sz="3000"/>
              <a:t>Assemblée générale 2020</a:t>
            </a:r>
            <a:endParaRPr sz="3000"/>
          </a:p>
        </p:txBody>
      </p:sp>
      <p:sp>
        <p:nvSpPr>
          <p:cNvPr id="93" name="Google Shape;93;p15"/>
          <p:cNvSpPr txBox="1"/>
          <p:nvPr>
            <p:ph idx="1" type="body"/>
          </p:nvPr>
        </p:nvSpPr>
        <p:spPr>
          <a:xfrm>
            <a:off x="457200" y="1600200"/>
            <a:ext cx="8229600" cy="491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fr"/>
              <a:t>Candidats au conseil d’administration</a:t>
            </a:r>
            <a:br>
              <a:rPr lang="fr"/>
            </a:b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fr" sz="1800">
                <a:solidFill>
                  <a:srgbClr val="3C78D8"/>
                </a:solidFill>
              </a:rPr>
              <a:t>Liste des candidats :</a:t>
            </a:r>
            <a:endParaRPr sz="1800">
              <a:solidFill>
                <a:srgbClr val="3C78D8"/>
              </a:solidFill>
            </a:endParaRPr>
          </a:p>
          <a:p>
            <a:pPr indent="0" lvl="0" marL="13716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fr" sz="1400">
                <a:solidFill>
                  <a:srgbClr val="000000"/>
                </a:solidFill>
              </a:rPr>
              <a:t>Stanislas Jun</a:t>
            </a:r>
            <a:r>
              <a:rPr lang="fr" sz="1400">
                <a:solidFill>
                  <a:srgbClr val="000000"/>
                </a:solidFill>
              </a:rPr>
              <a:t> - Bibliothèque de Lille</a:t>
            </a:r>
            <a:endParaRPr sz="1400">
              <a:solidFill>
                <a:srgbClr val="000000"/>
              </a:solidFill>
            </a:endParaRPr>
          </a:p>
          <a:p>
            <a:pPr indent="-317500" lvl="2" marL="1371600" rtl="0" algn="l">
              <a:spcBef>
                <a:spcPts val="480"/>
              </a:spcBef>
              <a:spcAft>
                <a:spcPts val="0"/>
              </a:spcAft>
              <a:buSzPts val="1400"/>
              <a:buChar char="■"/>
            </a:pPr>
            <a:r>
              <a:rPr b="1" lang="fr" sz="1400">
                <a:solidFill>
                  <a:srgbClr val="000000"/>
                </a:solidFill>
              </a:rPr>
              <a:t>Béatrice Branellec</a:t>
            </a:r>
            <a:r>
              <a:rPr lang="fr" sz="1400">
                <a:solidFill>
                  <a:srgbClr val="000000"/>
                </a:solidFill>
              </a:rPr>
              <a:t> - Médiathèques de Rueil-Malmaison</a:t>
            </a:r>
            <a:endParaRPr sz="1400">
              <a:solidFill>
                <a:srgbClr val="000000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b="1" lang="fr" sz="1400">
                <a:solidFill>
                  <a:srgbClr val="000000"/>
                </a:solidFill>
              </a:rPr>
              <a:t>Marc Boilloux</a:t>
            </a:r>
            <a:r>
              <a:rPr lang="fr" sz="1400">
                <a:solidFill>
                  <a:srgbClr val="000000"/>
                </a:solidFill>
              </a:rPr>
              <a:t> - Bpi</a:t>
            </a:r>
            <a:endParaRPr sz="1400">
              <a:solidFill>
                <a:srgbClr val="000000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■"/>
            </a:pPr>
            <a:r>
              <a:rPr b="1" lang="fr" sz="1400">
                <a:solidFill>
                  <a:srgbClr val="000000"/>
                </a:solidFill>
              </a:rPr>
              <a:t>Claudine Coquel</a:t>
            </a:r>
            <a:r>
              <a:rPr lang="fr" sz="1400">
                <a:solidFill>
                  <a:srgbClr val="000000"/>
                </a:solidFill>
              </a:rPr>
              <a:t> - BM de Lyon</a:t>
            </a:r>
            <a:endParaRPr sz="1400">
              <a:solidFill>
                <a:srgbClr val="000000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■"/>
            </a:pPr>
            <a:r>
              <a:rPr b="1" lang="fr" sz="1400">
                <a:solidFill>
                  <a:srgbClr val="000000"/>
                </a:solidFill>
              </a:rPr>
              <a:t>Maxime Grèze</a:t>
            </a:r>
            <a:r>
              <a:rPr lang="fr" sz="1400">
                <a:solidFill>
                  <a:srgbClr val="000000"/>
                </a:solidFill>
              </a:rPr>
              <a:t> - BS Ville de Paris</a:t>
            </a:r>
            <a:endParaRPr sz="1400">
              <a:solidFill>
                <a:srgbClr val="000000"/>
              </a:solidFill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■"/>
            </a:pPr>
            <a:r>
              <a:rPr b="1" lang="fr" sz="1400">
                <a:solidFill>
                  <a:srgbClr val="000000"/>
                </a:solidFill>
              </a:rPr>
              <a:t>Carole Frattini</a:t>
            </a:r>
            <a:r>
              <a:rPr lang="fr" sz="1400">
                <a:solidFill>
                  <a:srgbClr val="000000"/>
                </a:solidFill>
              </a:rPr>
              <a:t> - Châlons-en-Champagne</a:t>
            </a:r>
            <a:endParaRPr sz="14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</a:endParaRPr>
          </a:p>
          <a:p>
            <a:pPr indent="-381000" lvl="1" marL="914400" rtl="0" algn="l">
              <a:spcBef>
                <a:spcPts val="480"/>
              </a:spcBef>
              <a:spcAft>
                <a:spcPts val="0"/>
              </a:spcAft>
              <a:buSzPts val="2400"/>
              <a:buChar char="○"/>
            </a:pPr>
            <a:r>
              <a:rPr lang="fr" sz="1800">
                <a:solidFill>
                  <a:srgbClr val="3C78D8"/>
                </a:solidFill>
              </a:rPr>
              <a:t>Vote</a:t>
            </a:r>
            <a:endParaRPr sz="1800">
              <a:solidFill>
                <a:srgbClr val="3C78D8"/>
              </a:solidFill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</a:endParaRPr>
          </a:p>
        </p:txBody>
      </p:sp>
      <p:pic>
        <p:nvPicPr>
          <p:cNvPr descr="siteon0-efd72.png" id="94" name="Google Shape;9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4025" y="280625"/>
            <a:ext cx="1353850" cy="52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/>
          <p:nvPr>
            <p:ph type="title"/>
          </p:nvPr>
        </p:nvSpPr>
        <p:spPr>
          <a:xfrm>
            <a:off x="1608201" y="274638"/>
            <a:ext cx="7078500" cy="114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" sz="3000"/>
              <a:t>Assemblée générale 2020</a:t>
            </a:r>
            <a:endParaRPr sz="3000"/>
          </a:p>
        </p:txBody>
      </p:sp>
      <p:sp>
        <p:nvSpPr>
          <p:cNvPr id="100" name="Google Shape;100;p16"/>
          <p:cNvSpPr txBox="1"/>
          <p:nvPr/>
        </p:nvSpPr>
        <p:spPr>
          <a:xfrm>
            <a:off x="6975150" y="5352400"/>
            <a:ext cx="1415700" cy="6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 u="sng">
                <a:solidFill>
                  <a:schemeClr val="hlink"/>
                </a:solidFill>
                <a:hlinkClick r:id="rId3"/>
              </a:rPr>
              <a:t>aulb.fr</a:t>
            </a:r>
            <a:endParaRPr b="1" sz="3000">
              <a:solidFill>
                <a:schemeClr val="dk2"/>
              </a:solidFill>
            </a:endParaRPr>
          </a:p>
        </p:txBody>
      </p:sp>
      <p:pic>
        <p:nvPicPr>
          <p:cNvPr descr="siteon0-efd72.png" id="101" name="Google Shape;10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4025" y="280625"/>
            <a:ext cx="1353850" cy="52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6"/>
          <p:cNvSpPr txBox="1"/>
          <p:nvPr>
            <p:ph idx="1" type="body"/>
          </p:nvPr>
        </p:nvSpPr>
        <p:spPr>
          <a:xfrm>
            <a:off x="223750" y="1596575"/>
            <a:ext cx="8672100" cy="460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fr"/>
              <a:t>Le site de l’association : évolutions : de Spip vers WordPress</a:t>
            </a:r>
            <a:endParaRPr/>
          </a:p>
          <a:p>
            <a:pPr indent="-3810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</a:pPr>
            <a:r>
              <a:rPr lang="fr" sz="2400"/>
              <a:t>Version</a:t>
            </a:r>
            <a:r>
              <a:rPr lang="fr"/>
              <a:t> PHP sur Spip obsolète</a:t>
            </a:r>
            <a:endParaRPr/>
          </a:p>
          <a:p>
            <a:pPr indent="-381000" lvl="2" marL="1371600" rtl="0" algn="l">
              <a:spcBef>
                <a:spcPts val="0"/>
              </a:spcBef>
              <a:spcAft>
                <a:spcPts val="0"/>
              </a:spcAft>
              <a:buSzPts val="2400"/>
              <a:buChar char="■"/>
            </a:pPr>
            <a:r>
              <a:rPr lang="fr"/>
              <a:t>Un test de migration pour changer de CMS a été effectué : en récupérant les données du site actuel  -&gt; envisageable sans perte de contenus</a:t>
            </a:r>
            <a:endParaRPr/>
          </a:p>
          <a:p>
            <a:pPr indent="-381000" lvl="3" marL="18288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r"/>
              <a:t>Demande de validation  : Achat du plugin pour migration sous WordPress (40 €) permettant de migrer tous les forums et les auteurs</a:t>
            </a:r>
            <a:endParaRPr/>
          </a:p>
          <a:p>
            <a:pPr indent="-3810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</a:pPr>
            <a:r>
              <a:rPr lang="fr"/>
              <a:t>Le bureau travaillera sur cette migration courant 2021 avant la mise en ligne</a:t>
            </a:r>
            <a:endParaRPr sz="1800">
              <a:solidFill>
                <a:srgbClr val="3C78D8"/>
              </a:solidFill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3C78D8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iz">
  <a:themeElements>
    <a:clrScheme name="Custom 233">
      <a:dk1>
        <a:srgbClr val="000000"/>
      </a:dk1>
      <a:lt1>
        <a:srgbClr val="FFFFFF"/>
      </a:lt1>
      <a:dk2>
        <a:srgbClr val="2388DB"/>
      </a:dk2>
      <a:lt2>
        <a:srgbClr val="BBD7F8"/>
      </a:lt2>
      <a:accent1>
        <a:srgbClr val="80B606"/>
      </a:accent1>
      <a:accent2>
        <a:srgbClr val="E29F1D"/>
      </a:accent2>
      <a:accent3>
        <a:srgbClr val="1D6FB2"/>
      </a:accent3>
      <a:accent4>
        <a:srgbClr val="3FAC98"/>
      </a:accent4>
      <a:accent5>
        <a:srgbClr val="5B57BB"/>
      </a:accent5>
      <a:accent6>
        <a:srgbClr val="D1505E"/>
      </a:accent6>
      <a:hlink>
        <a:srgbClr val="185DA2"/>
      </a:hlink>
      <a:folHlink>
        <a:srgbClr val="00487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